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sldIdLst>
    <p:sldId id="351" r:id="rId5"/>
    <p:sldId id="467" r:id="rId6"/>
    <p:sldId id="278" r:id="rId7"/>
    <p:sldId id="470" r:id="rId8"/>
    <p:sldId id="469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473" r:id="rId17"/>
    <p:sldId id="472" r:id="rId18"/>
    <p:sldId id="471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ijn Weijermars" initials="SW" lastIdx="1" clrIdx="0">
    <p:extLst>
      <p:ext uri="{19B8F6BF-5375-455C-9EA6-DF929625EA0E}">
        <p15:presenceInfo xmlns:p15="http://schemas.microsoft.com/office/powerpoint/2012/main" userId="S::s.weijermars@helicon.nl::e364d0b9-009e-4116-b78a-a86aed516e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189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38A91-6115-4DF3-8EBC-74B9BD11DE6D}" type="datetimeFigureOut">
              <a:rPr lang="nl-NL" smtClean="0"/>
              <a:t>5-6-2024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FC048-6C5F-406A-88B4-6160A10CED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1843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5-6-2024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559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5-6-2024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214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5-6-2024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3660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F0E414-6019-496D-9C03-7346D73D4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F72AC6-87D3-4024-A89A-935B6DF66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9C3221C-ECBD-4A7E-8BC3-F415344A9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15A5-A422-4B3D-A4BB-81B6160C1D24}" type="datetimeFigureOut">
              <a:rPr lang="nl-NL" smtClean="0"/>
              <a:t>5-6-2024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631E5D1-2422-4204-8B37-5CFF9E123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0E7F4F0-5D53-4514-B332-8E983332B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BCB22-C4C0-4FA3-91A8-CAF3E94378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0225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5-6-2024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28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omgevingswet.overheid.nl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pro.nl/programmas/tegenlicht/kijk/afleveringen/2008-2009/here-comes-the-sun.html" TargetMode="External"/><Relationship Id="rId2" Type="http://schemas.openxmlformats.org/officeDocument/2006/relationships/hyperlink" Target="https://www.vpro.nl/programmas/oranje-boven-down-under/lees/zonne-energie.html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onne-energie - Daar krijg je energie van">
            <a:extLst>
              <a:ext uri="{FF2B5EF4-FFF2-40B4-BE49-F238E27FC236}">
                <a16:creationId xmlns:a16="http://schemas.microsoft.com/office/drawing/2014/main" id="{1557302A-8CCC-ABF8-2F1A-A1CF3DB24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177" y="1330305"/>
            <a:ext cx="8306645" cy="552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300660" y="809447"/>
            <a:ext cx="1424066" cy="5838029"/>
          </a:xfrm>
        </p:spPr>
        <p:txBody>
          <a:bodyPr vert="vert270">
            <a:normAutofit/>
          </a:bodyPr>
          <a:lstStyle/>
          <a:p>
            <a:r>
              <a:rPr lang="nl-NL" sz="4800" dirty="0"/>
              <a:t>Water en energie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53848" y="1543050"/>
            <a:ext cx="8534400" cy="4722530"/>
          </a:xfrm>
        </p:spPr>
        <p:txBody>
          <a:bodyPr>
            <a:normAutofit/>
          </a:bodyPr>
          <a:lstStyle/>
          <a:p>
            <a:r>
              <a:rPr lang="nl-NL" sz="4000" dirty="0">
                <a:solidFill>
                  <a:schemeClr val="tx1"/>
                </a:solidFill>
              </a:rPr>
              <a:t>Inrichting van een gebied</a:t>
            </a:r>
          </a:p>
          <a:p>
            <a:endParaRPr lang="nl-NL" sz="4000" dirty="0"/>
          </a:p>
          <a:p>
            <a:endParaRPr lang="nl-NL" sz="4000" dirty="0">
              <a:solidFill>
                <a:schemeClr val="tx1"/>
              </a:solidFill>
            </a:endParaRPr>
          </a:p>
          <a:p>
            <a:r>
              <a:rPr lang="nl-NL" sz="2800" dirty="0"/>
              <a:t>Zonne-energie</a:t>
            </a:r>
            <a:endParaRPr lang="nl-NL" sz="2800" dirty="0">
              <a:solidFill>
                <a:schemeClr val="tx1"/>
              </a:solidFill>
            </a:endParaRPr>
          </a:p>
          <a:p>
            <a:endParaRPr lang="nl-NL" sz="4000" dirty="0">
              <a:solidFill>
                <a:schemeClr val="tx1"/>
              </a:solidFill>
            </a:endParaRPr>
          </a:p>
          <a:p>
            <a:endParaRPr lang="nl-NL" sz="4000" dirty="0">
              <a:solidFill>
                <a:schemeClr val="tx1"/>
              </a:solidFill>
            </a:endParaRP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3936650" y="5401610"/>
            <a:ext cx="3668333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 dirty="0">
                <a:solidFill>
                  <a:schemeClr val="tx1"/>
                </a:solidFill>
              </a:rPr>
              <a:t>5-6-2024</a:t>
            </a:r>
          </a:p>
          <a:p>
            <a:r>
              <a:rPr lang="nl-NL" sz="2400" dirty="0">
                <a:solidFill>
                  <a:schemeClr val="tx1"/>
                </a:solidFill>
              </a:rPr>
              <a:t>Jaar 1 Periode 4</a:t>
            </a:r>
          </a:p>
          <a:p>
            <a:r>
              <a:rPr lang="nl-NL" sz="2400" dirty="0">
                <a:solidFill>
                  <a:schemeClr val="tx1"/>
                </a:solidFill>
              </a:rPr>
              <a:t>Les 5</a:t>
            </a:r>
          </a:p>
        </p:txBody>
      </p:sp>
    </p:spTree>
    <p:extLst>
      <p:ext uri="{BB962C8B-B14F-4D97-AF65-F5344CB8AC3E}">
        <p14:creationId xmlns:p14="http://schemas.microsoft.com/office/powerpoint/2010/main" val="3958177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1D3347-8ABF-4D01-B08F-A2EAA92A5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0" dirty="0">
                <a:effectLst/>
              </a:rPr>
              <a:t>Standaardformaat zonnepanelen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8DB313-D9CE-4FA3-B2D8-BEA81AD6C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nl-NL" b="0" i="0" dirty="0">
                <a:effectLst/>
                <a:latin typeface="system-ui"/>
              </a:rPr>
              <a:t>De meeste zonnepanelen hebben een formaat van 165 centimeter lang en 99 centimeter breed. (andere maten beschikbaar)</a:t>
            </a:r>
          </a:p>
          <a:p>
            <a:pPr algn="l"/>
            <a:r>
              <a:rPr lang="nl-NL" b="0" i="0" dirty="0">
                <a:effectLst/>
                <a:latin typeface="system-ui"/>
              </a:rPr>
              <a:t>Een gebruikelijk </a:t>
            </a:r>
            <a:r>
              <a:rPr lang="nl-NL" b="0" i="0" u="none" strike="noStrike" dirty="0">
                <a:effectLst/>
                <a:latin typeface="system-ui"/>
              </a:rPr>
              <a:t>piekvermogen</a:t>
            </a:r>
            <a:r>
              <a:rPr lang="nl-NL" b="0" i="0" dirty="0">
                <a:effectLst/>
                <a:latin typeface="system-ui"/>
              </a:rPr>
              <a:t> van een standaardformaat zonnepaneel ligt in 2023 rond de 430 Wattpiek (</a:t>
            </a:r>
            <a:r>
              <a:rPr lang="nl-NL" b="0" i="0" dirty="0" err="1">
                <a:effectLst/>
                <a:latin typeface="system-ui"/>
              </a:rPr>
              <a:t>Wp</a:t>
            </a:r>
            <a:r>
              <a:rPr lang="nl-NL" b="0" i="0" dirty="0">
                <a:effectLst/>
                <a:latin typeface="system-ui"/>
              </a:rPr>
              <a:t>).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49390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F4FFFD-9E92-4355-94F7-045B2B672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Opbrengst zonnepanelen berekenen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293E957-82F3-40B6-8F73-D044191E2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b="1" dirty="0"/>
              <a:t>Aantal panelen * Vermogen/paneel * omrekenfactor * verminderingsfactor = Opbrengt per jaar in kWh</a:t>
            </a:r>
          </a:p>
          <a:p>
            <a:pPr marL="0" indent="0">
              <a:buNone/>
            </a:pPr>
            <a:endParaRPr lang="nl-NL" sz="3200" b="1" dirty="0"/>
          </a:p>
          <a:p>
            <a:pPr marL="0" indent="0">
              <a:buNone/>
            </a:pPr>
            <a:endParaRPr lang="nl-NL" sz="3200" b="1" dirty="0"/>
          </a:p>
          <a:p>
            <a:endParaRPr lang="nl-NL" sz="4000" b="1" dirty="0"/>
          </a:p>
        </p:txBody>
      </p:sp>
    </p:spTree>
    <p:extLst>
      <p:ext uri="{BB962C8B-B14F-4D97-AF65-F5344CB8AC3E}">
        <p14:creationId xmlns:p14="http://schemas.microsoft.com/office/powerpoint/2010/main" val="4228647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85C0D2-367F-43F5-93ED-31E0E5502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Vergunning? 			</a:t>
            </a:r>
            <a:r>
              <a:rPr lang="nl-NL" sz="2800" dirty="0">
                <a:hlinkClick r:id="rId2"/>
              </a:rPr>
              <a:t>www.omgevingswet.overheid.nl</a:t>
            </a:r>
            <a:r>
              <a:rPr lang="nl-NL" sz="2800" dirty="0"/>
              <a:t> </a:t>
            </a:r>
            <a:endParaRPr lang="nl-NL" sz="4000" dirty="0"/>
          </a:p>
        </p:txBody>
      </p:sp>
      <p:sp>
        <p:nvSpPr>
          <p:cNvPr id="9" name="Pijl: rechts 8">
            <a:extLst>
              <a:ext uri="{FF2B5EF4-FFF2-40B4-BE49-F238E27FC236}">
                <a16:creationId xmlns:a16="http://schemas.microsoft.com/office/drawing/2014/main" id="{21A361A1-9E33-4BED-BAED-5F5680962369}"/>
              </a:ext>
            </a:extLst>
          </p:cNvPr>
          <p:cNvSpPr/>
          <p:nvPr/>
        </p:nvSpPr>
        <p:spPr>
          <a:xfrm>
            <a:off x="3673011" y="829759"/>
            <a:ext cx="1371599" cy="3919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6" name="Picture 2" descr="Bouwkundig tekenwerk - Bouwadvies Nederland">
            <a:extLst>
              <a:ext uri="{FF2B5EF4-FFF2-40B4-BE49-F238E27FC236}">
                <a16:creationId xmlns:a16="http://schemas.microsoft.com/office/drawing/2014/main" id="{A367CB2A-4790-4FC0-90B2-9498D3389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25" y="4290851"/>
            <a:ext cx="2975791" cy="220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F4EE3E14-72AC-48A7-9A21-713BCC07253F}"/>
              </a:ext>
            </a:extLst>
          </p:cNvPr>
          <p:cNvSpPr txBox="1"/>
          <p:nvPr/>
        </p:nvSpPr>
        <p:spPr>
          <a:xfrm>
            <a:off x="751915" y="5569545"/>
            <a:ext cx="267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In enkele gevallen niet mogelijk </a:t>
            </a:r>
            <a:r>
              <a:rPr lang="nl-NL" dirty="0" err="1">
                <a:solidFill>
                  <a:srgbClr val="FF0000"/>
                </a:solidFill>
              </a:rPr>
              <a:t>ivm</a:t>
            </a:r>
            <a:r>
              <a:rPr lang="nl-NL" dirty="0">
                <a:solidFill>
                  <a:srgbClr val="FF0000"/>
                </a:solidFill>
              </a:rPr>
              <a:t> draagconstructie dak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A92F331-252E-47ED-D1B3-2DA3CD51A4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0295" y="2120819"/>
            <a:ext cx="4508935" cy="4471709"/>
          </a:xfrm>
          <a:prstGeom prst="rect">
            <a:avLst/>
          </a:prstGeom>
        </p:spPr>
      </p:pic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8492F72A-3EDB-BB3E-DD25-CCE6B38680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296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73BB8D-F3B9-9C1C-8C7E-87AC3D3B9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Huidige salderingsregeling</a:t>
            </a:r>
          </a:p>
        </p:txBody>
      </p:sp>
      <p:pic>
        <p:nvPicPr>
          <p:cNvPr id="3074" name="Picture 2" descr="Salderingsregeling | Dit Moet je Weten over Salderen Voor én Na 2021">
            <a:extLst>
              <a:ext uri="{FF2B5EF4-FFF2-40B4-BE49-F238E27FC236}">
                <a16:creationId xmlns:a16="http://schemas.microsoft.com/office/drawing/2014/main" id="{048BD387-6B6E-1F21-2FE7-6C197AD4F5B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273" y="1413962"/>
            <a:ext cx="472009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663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113385-E117-5C75-7168-35ADBC6F0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Zonder salderingsregeling</a:t>
            </a:r>
          </a:p>
        </p:txBody>
      </p:sp>
      <p:pic>
        <p:nvPicPr>
          <p:cNvPr id="2050" name="Picture 2" descr="Grafiek vraag en aanbod elektriciteitsnet">
            <a:extLst>
              <a:ext uri="{FF2B5EF4-FFF2-40B4-BE49-F238E27FC236}">
                <a16:creationId xmlns:a16="http://schemas.microsoft.com/office/drawing/2014/main" id="{A211CF90-5D57-4B2E-6CCE-B07CF8AFEA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2" y="1825625"/>
            <a:ext cx="984249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848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6BF3ED-0DD8-F6A8-9817-C1E137785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523057-CF4F-4C34-CADB-54F4843FE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Stukje </a:t>
            </a:r>
            <a:r>
              <a:rPr lang="nl-NL" dirty="0">
                <a:hlinkClick r:id="rId2"/>
              </a:rPr>
              <a:t>toekomst</a:t>
            </a:r>
            <a:r>
              <a:rPr lang="nl-NL" dirty="0"/>
              <a:t>…</a:t>
            </a:r>
          </a:p>
          <a:p>
            <a:endParaRPr lang="nl-NL" dirty="0"/>
          </a:p>
          <a:p>
            <a:r>
              <a:rPr lang="nl-NL" dirty="0"/>
              <a:t>Achtergrond informatie: </a:t>
            </a:r>
            <a:r>
              <a:rPr lang="nl-NL" sz="2800" dirty="0">
                <a:hlinkClick r:id="rId3"/>
              </a:rPr>
              <a:t>Here </a:t>
            </a:r>
            <a:r>
              <a:rPr lang="nl-NL" sz="2800" dirty="0" err="1">
                <a:hlinkClick r:id="rId3"/>
              </a:rPr>
              <a:t>comes</a:t>
            </a:r>
            <a:r>
              <a:rPr lang="nl-NL" sz="2800" dirty="0">
                <a:hlinkClick r:id="rId3"/>
              </a:rPr>
              <a:t> </a:t>
            </a:r>
            <a:r>
              <a:rPr lang="nl-NL" sz="2800" dirty="0" err="1">
                <a:hlinkClick r:id="rId3"/>
              </a:rPr>
              <a:t>the</a:t>
            </a:r>
            <a:r>
              <a:rPr lang="nl-NL" sz="2800" dirty="0">
                <a:hlinkClick r:id="rId3"/>
              </a:rPr>
              <a:t> </a:t>
            </a:r>
            <a:r>
              <a:rPr lang="nl-NL" sz="2800" dirty="0" err="1">
                <a:hlinkClick r:id="rId3"/>
              </a:rPr>
              <a:t>sun</a:t>
            </a:r>
            <a:endParaRPr lang="nl-NL" sz="28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97337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26A046-7DD3-4805-B109-060274D40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Zonne-energie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52610EF-6328-453D-8875-E44440C74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Manieren waarop zonne-energie wordt gebruikt:</a:t>
            </a:r>
          </a:p>
          <a:p>
            <a:r>
              <a:rPr lang="nl-NL" dirty="0"/>
              <a:t>PV-panelen: Zon naar elektriciteit</a:t>
            </a:r>
          </a:p>
          <a:p>
            <a:r>
              <a:rPr lang="nl-NL" dirty="0"/>
              <a:t>Zonnecollectoren: Zon naar warm water</a:t>
            </a:r>
          </a:p>
          <a:p>
            <a:r>
              <a:rPr lang="nl-NL" dirty="0"/>
              <a:t>Zonnekrachtcentrale: Zon naar stoom naar elektriciteit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1328561-8249-452A-A8EC-93C773C23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9110" y="4227285"/>
            <a:ext cx="3670969" cy="165598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B32949C-C2C2-42DD-AF33-88D04D179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504" y="4227285"/>
            <a:ext cx="2582037" cy="165599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061C893-BC0A-4A5A-B73D-B6579C5F9C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2057" y="4227285"/>
            <a:ext cx="2485537" cy="165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429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1ED3C3-B14C-4DCE-B78C-87FB83D92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Zonne-energie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795727B-6C7E-418F-B15D-704B96AC5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Maar ook:</a:t>
            </a:r>
          </a:p>
          <a:p>
            <a:r>
              <a:rPr lang="nl-NL" dirty="0"/>
              <a:t>Zon naar suiker naar mest naar biogas</a:t>
            </a:r>
          </a:p>
          <a:p>
            <a:r>
              <a:rPr lang="nl-NL" dirty="0"/>
              <a:t>Zon naar suiker naar hout naar elektriciteit</a:t>
            </a:r>
          </a:p>
          <a:p>
            <a:r>
              <a:rPr lang="nl-NL" dirty="0"/>
              <a:t>Zon naar suiker naar aardgas</a:t>
            </a:r>
          </a:p>
          <a:p>
            <a:r>
              <a:rPr lang="nl-NL" dirty="0"/>
              <a:t>Zon naar suiker naar aardolie</a:t>
            </a:r>
          </a:p>
          <a:p>
            <a:r>
              <a:rPr lang="nl-NL" dirty="0"/>
              <a:t>Zon naar suiker naar steenkolen</a:t>
            </a:r>
          </a:p>
          <a:p>
            <a:r>
              <a:rPr lang="nl-NL" dirty="0"/>
              <a:t>Ofwel fotosynthese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0AB0C0B-F297-423E-9B94-44E183A95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0026" y="3904343"/>
            <a:ext cx="4301974" cy="295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429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Opdracht, Zonne-energie in je plangebied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Opdracht uitwerken met je groepje</a:t>
            </a:r>
          </a:p>
          <a:p>
            <a:r>
              <a:rPr lang="nl-NL" dirty="0"/>
              <a:t>Zoek op internet naar informatie over de wijze waarop zonnepanelen kunnen worden geplaatst en welke factoren daarbij een rol spelen.</a:t>
            </a:r>
          </a:p>
          <a:p>
            <a:r>
              <a:rPr lang="nl-NL" dirty="0"/>
              <a:t>Welke mogelijkheden zijn er in het plangebied voor het plaatsen van zonnepanelen?</a:t>
            </a:r>
          </a:p>
          <a:p>
            <a:r>
              <a:rPr lang="nl-NL" dirty="0"/>
              <a:t>Houd rekening met de volgende factoren:</a:t>
            </a:r>
          </a:p>
          <a:p>
            <a:pPr lvl="1"/>
            <a:r>
              <a:rPr lang="nl-NL" dirty="0"/>
              <a:t>te gebruiken oppervlak;</a:t>
            </a:r>
          </a:p>
          <a:p>
            <a:pPr lvl="1"/>
            <a:r>
              <a:rPr lang="nl-NL" dirty="0"/>
              <a:t>stand ten opzichte van zon;</a:t>
            </a:r>
          </a:p>
          <a:p>
            <a:pPr lvl="1"/>
            <a:r>
              <a:rPr lang="nl-NL" dirty="0"/>
              <a:t>schaduw.</a:t>
            </a:r>
          </a:p>
          <a:p>
            <a:r>
              <a:rPr lang="nl-NL" dirty="0"/>
              <a:t>Hoeveel elektriciteit kan er worden gegenereerd als je zonnepanelen plaatst met een vermogen van 500 </a:t>
            </a:r>
            <a:r>
              <a:rPr lang="nl-NL" dirty="0" err="1"/>
              <a:t>Wp</a:t>
            </a:r>
            <a:r>
              <a:rPr lang="nl-NL" dirty="0"/>
              <a:t> per stuk?</a:t>
            </a:r>
          </a:p>
        </p:txBody>
      </p:sp>
    </p:spTree>
    <p:extLst>
      <p:ext uri="{BB962C8B-B14F-4D97-AF65-F5344CB8AC3E}">
        <p14:creationId xmlns:p14="http://schemas.microsoft.com/office/powerpoint/2010/main" val="2243723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012C38-1DBE-46D8-8A60-BACA0F958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Schaduw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292F37-D6CE-4563-AEA7-11F237910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49089" cy="4351338"/>
          </a:xfrm>
        </p:spPr>
        <p:txBody>
          <a:bodyPr/>
          <a:lstStyle/>
          <a:p>
            <a:r>
              <a:rPr lang="nl-NL" dirty="0"/>
              <a:t>Een string (serie) zonnepanelen heeft last van schaduw</a:t>
            </a:r>
          </a:p>
          <a:p>
            <a:r>
              <a:rPr lang="nl-NL" dirty="0"/>
              <a:t>Terugval op te vangen met slimme systemen</a:t>
            </a:r>
          </a:p>
          <a:p>
            <a:endParaRPr lang="nl-NL" dirty="0"/>
          </a:p>
        </p:txBody>
      </p:sp>
      <p:pic>
        <p:nvPicPr>
          <p:cNvPr id="4098" name="Picture 2" descr="Best Solar Inverters: String vs. Micro vs. Power Optimizers | Solar Tribune">
            <a:extLst>
              <a:ext uri="{FF2B5EF4-FFF2-40B4-BE49-F238E27FC236}">
                <a16:creationId xmlns:a16="http://schemas.microsoft.com/office/drawing/2014/main" id="{90588017-48F3-C00F-9310-87815BA3E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762" y="1690688"/>
            <a:ext cx="3825202" cy="395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777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C3B18B-6D42-49CA-8164-A9331604E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Zonintensiteit verschilt per regio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541078E1-FF42-4175-8919-ACDBD6D2C6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9770" y="1457489"/>
            <a:ext cx="4648500" cy="526439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9BD1C70-5074-4850-89AD-4B15DDC75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8270" y="1803503"/>
            <a:ext cx="6551460" cy="438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941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nfographic over de prijsontwikkeling van zonnepanelen">
            <a:extLst>
              <a:ext uri="{FF2B5EF4-FFF2-40B4-BE49-F238E27FC236}">
                <a16:creationId xmlns:a16="http://schemas.microsoft.com/office/drawing/2014/main" id="{BBBB9EC7-A37C-15A6-FCCD-DE768D622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947" y="770022"/>
            <a:ext cx="5135479" cy="513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80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pbrengstfactor zonnepanelen in 2022">
            <a:extLst>
              <a:ext uri="{FF2B5EF4-FFF2-40B4-BE49-F238E27FC236}">
                <a16:creationId xmlns:a16="http://schemas.microsoft.com/office/drawing/2014/main" id="{EB3CB20D-DBE4-033A-300C-1E0AF782A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799" y="1690688"/>
            <a:ext cx="5359356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8D5CCED-EB22-4A13-8941-A271B696C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Wattpiek  – kWh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0F98B1-479A-4DF7-AC0F-1AFFA199A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61565" cy="4351338"/>
          </a:xfrm>
        </p:spPr>
        <p:txBody>
          <a:bodyPr/>
          <a:lstStyle/>
          <a:p>
            <a:r>
              <a:rPr lang="nl-NL" dirty="0" err="1"/>
              <a:t>Wp</a:t>
            </a:r>
            <a:r>
              <a:rPr lang="nl-NL" dirty="0"/>
              <a:t> = vermogen van zonnepaneel uitgedrukt in Wattpiek</a:t>
            </a:r>
          </a:p>
          <a:p>
            <a:r>
              <a:rPr lang="nl-NL" b="1" dirty="0"/>
              <a:t>Omrekenfactor</a:t>
            </a:r>
            <a:r>
              <a:rPr lang="nl-NL" dirty="0"/>
              <a:t> (op basis van zonuren en lichtintensiteit)</a:t>
            </a:r>
          </a:p>
          <a:p>
            <a:r>
              <a:rPr lang="nl-NL" dirty="0"/>
              <a:t>In Nederland wordt standaard 0,85 gebruikt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60631B12-FD29-8E9A-5921-68A808015F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000" t="52214" r="14483" b="17719"/>
          <a:stretch/>
        </p:blipFill>
        <p:spPr>
          <a:xfrm>
            <a:off x="3013938" y="4164509"/>
            <a:ext cx="2187528" cy="177432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92629B3-8DA6-B5C2-5C2E-40E226D788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5735590"/>
            <a:ext cx="5849166" cy="67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34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1C652F-2057-440E-8630-0C641B019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Hellingshoek en oriëntatie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DEFAE3-B906-41B9-B399-C4A6382DFB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Verminderingsfactor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9B76E94-97F4-4B9E-B7EE-5E6A2B6E0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9568" y="2010225"/>
            <a:ext cx="4473742" cy="430167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F76F300-09F5-4B1D-A157-572FAC671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209" y="2506241"/>
            <a:ext cx="3948487" cy="380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083994"/>
      </p:ext>
    </p:extLst>
  </p:cSld>
  <p:clrMapOvr>
    <a:masterClrMapping/>
  </p:clrMapOvr>
</p:sld>
</file>

<file path=ppt/theme/theme1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7c63a5-6c7f-42bb-9d17-0feff5816463">
      <Terms xmlns="http://schemas.microsoft.com/office/infopath/2007/PartnerControls"/>
    </lcf76f155ced4ddcb4097134ff3c332f>
    <TaxCatchAll xmlns="c20cf8ba-b598-4d03-85bf-01d90a2844ae" xsi:nil="true"/>
    <MediaLengthInSeconds xmlns="c67c63a5-6c7f-42bb-9d17-0feff581646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9727D3906D7945984BB753BA79C6C7" ma:contentTypeVersion="15" ma:contentTypeDescription="Een nieuw document maken." ma:contentTypeScope="" ma:versionID="b705bd57771d5b5977f7919ee309c30f">
  <xsd:schema xmlns:xsd="http://www.w3.org/2001/XMLSchema" xmlns:xs="http://www.w3.org/2001/XMLSchema" xmlns:p="http://schemas.microsoft.com/office/2006/metadata/properties" xmlns:ns2="c67c63a5-6c7f-42bb-9d17-0feff5816463" xmlns:ns3="c20cf8ba-b598-4d03-85bf-01d90a2844ae" targetNamespace="http://schemas.microsoft.com/office/2006/metadata/properties" ma:root="true" ma:fieldsID="05c3486ec18a18b1f535a3b94463eec2" ns2:_="" ns3:_="">
    <xsd:import namespace="c67c63a5-6c7f-42bb-9d17-0feff5816463"/>
    <xsd:import namespace="c20cf8ba-b598-4d03-85bf-01d90a2844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c63a5-6c7f-42bb-9d17-0feff58164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0cf8ba-b598-4d03-85bf-01d90a2844ae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846b252f-af12-4d5a-a498-f152b1d5d221}" ma:internalName="TaxCatchAll" ma:showField="CatchAllData" ma:web="c20cf8ba-b598-4d03-85bf-01d90a2844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B2397C-196E-44BE-9D15-1909B3D28B89}">
  <ds:schemaRefs>
    <ds:schemaRef ds:uri="http://schemas.microsoft.com/office/2006/metadata/properties"/>
    <ds:schemaRef ds:uri="http://schemas.microsoft.com/office/infopath/2007/PartnerControls"/>
    <ds:schemaRef ds:uri="c6f82ce1-f6df-49a5-8b49-cf8409a27aa4"/>
    <ds:schemaRef ds:uri="2c4f0c93-2979-4f27-aab2-70de95932352"/>
    <ds:schemaRef ds:uri="c67c63a5-6c7f-42bb-9d17-0feff5816463"/>
    <ds:schemaRef ds:uri="c20cf8ba-b598-4d03-85bf-01d90a2844ae"/>
  </ds:schemaRefs>
</ds:datastoreItem>
</file>

<file path=customXml/itemProps2.xml><?xml version="1.0" encoding="utf-8"?>
<ds:datastoreItem xmlns:ds="http://schemas.openxmlformats.org/officeDocument/2006/customXml" ds:itemID="{822128FB-CB77-4997-84E0-704A850031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9C58C9-DF2A-46E7-B88C-13342BE0F45D}">
  <ds:schemaRefs>
    <ds:schemaRef ds:uri="c20cf8ba-b598-4d03-85bf-01d90a2844ae"/>
    <ds:schemaRef ds:uri="c67c63a5-6c7f-42bb-9d17-0feff581646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302</Words>
  <Application>Microsoft Office PowerPoint</Application>
  <PresentationFormat>Breedbeeld</PresentationFormat>
  <Paragraphs>55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system-ui</vt:lpstr>
      <vt:lpstr>1_Kantoorthema</vt:lpstr>
      <vt:lpstr>Water en energie</vt:lpstr>
      <vt:lpstr>Zonne-energie </vt:lpstr>
      <vt:lpstr>Zonne-energie </vt:lpstr>
      <vt:lpstr>Opdracht, Zonne-energie in je plangebied</vt:lpstr>
      <vt:lpstr>Schaduw</vt:lpstr>
      <vt:lpstr>Zonintensiteit verschilt per regio</vt:lpstr>
      <vt:lpstr>PowerPoint-presentatie</vt:lpstr>
      <vt:lpstr>Wattpiek  – kWh</vt:lpstr>
      <vt:lpstr>Hellingshoek en oriëntatie</vt:lpstr>
      <vt:lpstr>Standaardformaat zonnepanelen</vt:lpstr>
      <vt:lpstr>Opbrengst zonnepanelen berekenen</vt:lpstr>
      <vt:lpstr>Vergunning?    www.omgevingswet.overheid.nl </vt:lpstr>
      <vt:lpstr>Huidige salderingsregeling</vt:lpstr>
      <vt:lpstr>Zonder salderingsregeling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Pascalle Cup</dc:creator>
  <cp:lastModifiedBy>Stijn Weijermars</cp:lastModifiedBy>
  <cp:revision>8</cp:revision>
  <dcterms:created xsi:type="dcterms:W3CDTF">2022-04-18T20:43:08Z</dcterms:created>
  <dcterms:modified xsi:type="dcterms:W3CDTF">2024-06-05T07:57:33Z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0x0101002F9727D3906D7945984BB753BA79C6C7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</Properties>
</file>